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9"/>
    <p:restoredTop sz="94658"/>
  </p:normalViewPr>
  <p:slideViewPr>
    <p:cSldViewPr snapToGrid="0">
      <p:cViewPr>
        <p:scale>
          <a:sx n="125" d="100"/>
          <a:sy n="125" d="100"/>
        </p:scale>
        <p:origin x="161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1E4B5-4446-7C4B-B14B-370A54B59007}" type="datetimeFigureOut">
              <a:rPr lang="en-US" smtClean="0"/>
              <a:t>5/11/26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98940-3039-7348-9F0D-70F537210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C98940-3039-7348-9F0D-70F5372109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42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7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27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6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9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87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71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5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0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0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34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6678E-72C1-FA4A-A70F-C760F6F6A706}" type="datetimeFigureOut">
              <a:rPr lang="en-US" smtClean="0"/>
              <a:t>5/11/26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51C85-151F-1148-ADD7-BFF9CF630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8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BE03777-5548-70F9-F612-35D6EAED1510}"/>
              </a:ext>
            </a:extLst>
          </p:cNvPr>
          <p:cNvSpPr/>
          <p:nvPr/>
        </p:nvSpPr>
        <p:spPr>
          <a:xfrm>
            <a:off x="7232575" y="1986679"/>
            <a:ext cx="4705425" cy="46173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DE2664-2631-E8EC-E22F-535241571F6C}"/>
              </a:ext>
            </a:extLst>
          </p:cNvPr>
          <p:cNvSpPr txBox="1"/>
          <p:nvPr/>
        </p:nvSpPr>
        <p:spPr>
          <a:xfrm>
            <a:off x="7313855" y="2135434"/>
            <a:ext cx="480371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At our University, we…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9D7D0D-E270-466F-80AC-E020B8EC663A}"/>
              </a:ext>
            </a:extLst>
          </p:cNvPr>
          <p:cNvSpPr/>
          <p:nvPr/>
        </p:nvSpPr>
        <p:spPr>
          <a:xfrm>
            <a:off x="9662160" y="5598160"/>
            <a:ext cx="2143760" cy="8651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A1E939-7388-67BB-E7AA-79A660098B8A}"/>
              </a:ext>
            </a:extLst>
          </p:cNvPr>
          <p:cNvSpPr txBox="1"/>
          <p:nvPr/>
        </p:nvSpPr>
        <p:spPr>
          <a:xfrm>
            <a:off x="7133102" y="1075723"/>
            <a:ext cx="48037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Source Sans Pro" panose="020B0503030403020204" pitchFamily="34" charset="0"/>
              </a:rPr>
              <a:t>As students, </a:t>
            </a:r>
            <a:r>
              <a:rPr lang="en-US" sz="1100" b="1" dirty="0">
                <a:latin typeface="Source Sans Pro" panose="020B0503030403020204" pitchFamily="34" charset="0"/>
              </a:rPr>
              <a:t>freedom of expression </a:t>
            </a:r>
            <a:r>
              <a:rPr lang="en-US" sz="1100" dirty="0">
                <a:latin typeface="Source Sans Pro" panose="020B0503030403020204" pitchFamily="34" charset="0"/>
              </a:rPr>
              <a:t>enables us to explore, share and debate</a:t>
            </a:r>
          </a:p>
          <a:p>
            <a:r>
              <a:rPr lang="en-US" sz="1100" dirty="0">
                <a:latin typeface="Source Sans Pro" panose="020B0503030403020204" pitchFamily="34" charset="0"/>
              </a:rPr>
              <a:t>ideas openly. It is central to our </a:t>
            </a:r>
            <a:r>
              <a:rPr lang="en-US" sz="1100" dirty="0" err="1">
                <a:latin typeface="Source Sans Pro" panose="020B0503030403020204" pitchFamily="34" charset="0"/>
              </a:rPr>
              <a:t>Universityʼs</a:t>
            </a:r>
            <a:r>
              <a:rPr lang="en-US" sz="1100" dirty="0">
                <a:latin typeface="Source Sans Pro" panose="020B0503030403020204" pitchFamily="34" charset="0"/>
              </a:rPr>
              <a:t> purpose of advancing knowledge.</a:t>
            </a:r>
          </a:p>
          <a:p>
            <a:r>
              <a:rPr lang="en-US" sz="1100" dirty="0">
                <a:latin typeface="Source Sans Pro" panose="020B0503030403020204" pitchFamily="34" charset="0"/>
              </a:rPr>
              <a:t>Our University supports our right to freedom of expression, but we all have</a:t>
            </a:r>
          </a:p>
          <a:p>
            <a:r>
              <a:rPr lang="en-US" sz="1100" dirty="0">
                <a:latin typeface="Source Sans Pro" panose="020B0503030403020204" pitchFamily="34" charset="0"/>
              </a:rPr>
              <a:t>a role to play in upholding this right responsibly.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C907E-35BD-4503-E634-9CA3F66F6748}"/>
              </a:ext>
            </a:extLst>
          </p:cNvPr>
          <p:cNvSpPr txBox="1"/>
          <p:nvPr/>
        </p:nvSpPr>
        <p:spPr>
          <a:xfrm>
            <a:off x="7313857" y="2461224"/>
            <a:ext cx="2277184" cy="3921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1. Welcome diverse views</a:t>
            </a:r>
          </a:p>
          <a:p>
            <a:pPr>
              <a:spcAft>
                <a:spcPts val="900"/>
              </a:spcAft>
            </a:pP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We welcome and encourage diverse views, beliefs and experiences.  </a:t>
            </a:r>
            <a:b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Let’s listen and learn from each other.</a:t>
            </a:r>
          </a:p>
          <a:p>
            <a:pPr>
              <a:spcAft>
                <a:spcPts val="300"/>
              </a:spcAft>
            </a:pP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2. Are free to express ourselves </a:t>
            </a:r>
          </a:p>
          <a:p>
            <a:pPr>
              <a:spcAft>
                <a:spcPts val="900"/>
              </a:spcAft>
            </a:pP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We all have the right to express ourselves – even when our views are unpopular or controversial – and others have the same right to question or challenge them.</a:t>
            </a:r>
          </a:p>
          <a:p>
            <a:pPr>
              <a:spcAft>
                <a:spcPts val="300"/>
              </a:spcAft>
            </a:pP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3. Act lawfully</a:t>
            </a:r>
          </a:p>
          <a:p>
            <a:pPr>
              <a:spcAft>
                <a:spcPts val="900"/>
              </a:spcAft>
            </a:pP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We must act lawfully, but we also choose to engage with respect. Abuse, threats, harassment or incitement to violence have no place here.</a:t>
            </a:r>
          </a:p>
          <a:p>
            <a:pPr>
              <a:spcAft>
                <a:spcPts val="300"/>
              </a:spcAft>
            </a:pP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4. Learn through difference</a:t>
            </a:r>
          </a:p>
          <a:p>
            <a:pPr>
              <a:spcAft>
                <a:spcPts val="600"/>
              </a:spcAft>
            </a:pP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We all encounter the world in different ways. Engaging with different perspectives can be inspiring and can deepen our understanding and empathy for others.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E699B8-59EE-83EC-D650-1214889A0ACF}"/>
              </a:ext>
            </a:extLst>
          </p:cNvPr>
          <p:cNvSpPr txBox="1"/>
          <p:nvPr/>
        </p:nvSpPr>
        <p:spPr>
          <a:xfrm>
            <a:off x="9614485" y="2461224"/>
            <a:ext cx="2221915" cy="321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5. Think critically</a:t>
            </a:r>
          </a:p>
          <a:p>
            <a:pPr>
              <a:spcAft>
                <a:spcPts val="900"/>
              </a:spcAft>
            </a:pP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We should be willing to listen, question assumptions, and engage in debate – and be open to changing our mind.</a:t>
            </a:r>
          </a:p>
          <a:p>
            <a:pPr>
              <a:spcAft>
                <a:spcPts val="300"/>
              </a:spcAft>
            </a:pP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6. Disagree respectfully </a:t>
            </a:r>
          </a:p>
          <a:p>
            <a:pPr>
              <a:spcAft>
                <a:spcPts val="900"/>
              </a:spcAft>
            </a:pP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The way we communicate with each other matters. Strong views are welcome, but we express them with consideration for others.</a:t>
            </a:r>
          </a:p>
          <a:p>
            <a:pPr>
              <a:spcAft>
                <a:spcPts val="300"/>
              </a:spcAft>
            </a:pP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7. Navigate difficulties together </a:t>
            </a:r>
          </a:p>
          <a:p>
            <a:pPr>
              <a:spcAft>
                <a:spcPts val="300"/>
              </a:spcAft>
            </a:pP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We won’t always agree – that’s ok. </a:t>
            </a:r>
            <a:b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en-US" sz="1030" dirty="0">
                <a:solidFill>
                  <a:schemeClr val="bg1"/>
                </a:solidFill>
                <a:latin typeface="Source Sans Pro" panose="020B0503030403020204" pitchFamily="34" charset="0"/>
              </a:rPr>
              <a:t>At times we may offend or feel offended. Learning isn’t always comfortable, but staying open to challenge helps us learn and grow.</a:t>
            </a:r>
          </a:p>
          <a:p>
            <a:pPr>
              <a:spcAft>
                <a:spcPts val="300"/>
              </a:spcAft>
            </a:pPr>
            <a:endParaRPr lang="en-US" sz="1030" b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FF740B-5DB4-83F9-1AD7-6773686DF2AB}"/>
              </a:ext>
            </a:extLst>
          </p:cNvPr>
          <p:cNvSpPr txBox="1"/>
          <p:nvPr/>
        </p:nvSpPr>
        <p:spPr>
          <a:xfrm>
            <a:off x="10433908" y="5674256"/>
            <a:ext cx="1450726" cy="724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View the </a:t>
            </a:r>
            <a:b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</a:br>
            <a:r>
              <a:rPr lang="en-US" sz="1030" b="1" dirty="0">
                <a:solidFill>
                  <a:schemeClr val="bg1"/>
                </a:solidFill>
                <a:latin typeface="Source Sans Pro" panose="020B0503030403020204" pitchFamily="34" charset="0"/>
              </a:rPr>
              <a:t>Key Principles</a:t>
            </a:r>
          </a:p>
          <a:p>
            <a:pPr>
              <a:spcAft>
                <a:spcPts val="900"/>
              </a:spcAft>
            </a:pPr>
            <a:r>
              <a:rPr lang="en-US" sz="900" dirty="0">
                <a:solidFill>
                  <a:schemeClr val="bg1"/>
                </a:solidFill>
                <a:latin typeface="Source Sans Pro" panose="020B0503030403020204" pitchFamily="34" charset="0"/>
              </a:rPr>
              <a:t>Scan the QR code or visit: </a:t>
            </a:r>
            <a:r>
              <a:rPr lang="en-US" sz="900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edin.ac</a:t>
            </a:r>
            <a:r>
              <a:rPr lang="en-US" sz="900" dirty="0">
                <a:solidFill>
                  <a:schemeClr val="bg1"/>
                </a:solidFill>
                <a:latin typeface="Source Sans Pro" panose="020B0503030403020204" pitchFamily="34" charset="0"/>
              </a:rPr>
              <a:t>/</a:t>
            </a:r>
            <a:r>
              <a:rPr lang="en-US" sz="900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AFFoEprinciples</a:t>
            </a:r>
            <a:endParaRPr lang="en-US" sz="9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F3B1F4-6721-BF8E-B048-9F67C697AD00}"/>
              </a:ext>
            </a:extLst>
          </p:cNvPr>
          <p:cNvSpPr txBox="1"/>
          <p:nvPr/>
        </p:nvSpPr>
        <p:spPr>
          <a:xfrm>
            <a:off x="1228701" y="1248015"/>
            <a:ext cx="5519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Source Sans Pro" panose="020B0503030403020204" pitchFamily="34" charset="0"/>
              </a:rPr>
              <a:t>freedom of expression</a:t>
            </a:r>
            <a:endParaRPr lang="en-US" sz="4200" dirty="0">
              <a:latin typeface="Source Sans Pro" panose="020B05030304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CFCFF8-D51A-47D6-0F83-2C4AF1572AA0}"/>
              </a:ext>
            </a:extLst>
          </p:cNvPr>
          <p:cNvSpPr txBox="1"/>
          <p:nvPr/>
        </p:nvSpPr>
        <p:spPr>
          <a:xfrm>
            <a:off x="1125069" y="254676"/>
            <a:ext cx="5519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Source Sans Pro" panose="020B0503030403020204" pitchFamily="34" charset="0"/>
              </a:rPr>
              <a:t>New thinking</a:t>
            </a:r>
            <a:endParaRPr lang="en-US" sz="4200" dirty="0">
              <a:latin typeface="Source Sans Pro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3A460D-7693-3E80-1C8D-4611B824400E}"/>
              </a:ext>
            </a:extLst>
          </p:cNvPr>
          <p:cNvSpPr txBox="1"/>
          <p:nvPr/>
        </p:nvSpPr>
        <p:spPr>
          <a:xfrm>
            <a:off x="2155293" y="733548"/>
            <a:ext cx="5519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solidFill>
                  <a:schemeClr val="tx2"/>
                </a:solidFill>
                <a:latin typeface="Source Sans Pro" panose="020B0503030403020204" pitchFamily="34" charset="0"/>
              </a:rPr>
              <a:t>depends on</a:t>
            </a:r>
            <a:endParaRPr lang="en-US" sz="4200" dirty="0">
              <a:solidFill>
                <a:schemeClr val="tx2"/>
              </a:solidFill>
              <a:latin typeface="Source Sans Pro" panose="020B0503030403020204" pitchFamily="34" charset="0"/>
            </a:endParaRPr>
          </a:p>
        </p:txBody>
      </p:sp>
      <p:pic>
        <p:nvPicPr>
          <p:cNvPr id="14" name="Picture 13" descr="QR code for edin.ac/AFFoEprinciples">
            <a:extLst>
              <a:ext uri="{FF2B5EF4-FFF2-40B4-BE49-F238E27FC236}">
                <a16:creationId xmlns:a16="http://schemas.microsoft.com/office/drawing/2014/main" id="{11486EF9-1C4A-F2B0-74AD-9C3C5BC74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8108" y="5696265"/>
            <a:ext cx="685800" cy="685800"/>
          </a:xfrm>
          <a:prstGeom prst="rect">
            <a:avLst/>
          </a:prstGeom>
        </p:spPr>
      </p:pic>
      <p:pic>
        <p:nvPicPr>
          <p:cNvPr id="18" name="Picture 17" descr="The University of Edinburgh logo">
            <a:extLst>
              <a:ext uri="{FF2B5EF4-FFF2-40B4-BE49-F238E27FC236}">
                <a16:creationId xmlns:a16="http://schemas.microsoft.com/office/drawing/2014/main" id="{10F18D4E-8912-7186-B4F9-1886E3F8F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8799" y="283712"/>
            <a:ext cx="2704478" cy="63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63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41E41"/>
      </a:dk1>
      <a:lt1>
        <a:srgbClr val="FFFFFF"/>
      </a:lt1>
      <a:dk2>
        <a:srgbClr val="004F71"/>
      </a:dk2>
      <a:lt2>
        <a:srgbClr val="E7E6E6"/>
      </a:lt2>
      <a:accent1>
        <a:srgbClr val="007188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7DF346CC92C2429CE29A0AFF94A176" ma:contentTypeVersion="15" ma:contentTypeDescription="Create a new document." ma:contentTypeScope="" ma:versionID="7182cd54a3d9968b2d508d0f35621aa6">
  <xsd:schema xmlns:xsd="http://www.w3.org/2001/XMLSchema" xmlns:xs="http://www.w3.org/2001/XMLSchema" xmlns:p="http://schemas.microsoft.com/office/2006/metadata/properties" xmlns:ns2="549523eb-7508-4d57-94dc-fc7b51dcabf6" xmlns:ns3="56b6d488-65e0-4b4b-b288-3c02c993151a" targetNamespace="http://schemas.microsoft.com/office/2006/metadata/properties" ma:root="true" ma:fieldsID="cb0133edfa0d3193404f719f77fb349c" ns2:_="" ns3:_="">
    <xsd:import namespace="549523eb-7508-4d57-94dc-fc7b51dcabf6"/>
    <xsd:import namespace="56b6d488-65e0-4b4b-b288-3c02c99315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9523eb-7508-4d57-94dc-fc7b51dcab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b6d488-65e0-4b4b-b288-3c02c993151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ea7b2df5-e321-452e-a960-172e60f38207}" ma:internalName="TaxCatchAll" ma:showField="CatchAllData" ma:web="56b6d488-65e0-4b4b-b288-3c02c99315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9523eb-7508-4d57-94dc-fc7b51dcabf6">
      <Terms xmlns="http://schemas.microsoft.com/office/infopath/2007/PartnerControls"/>
    </lcf76f155ced4ddcb4097134ff3c332f>
    <TaxCatchAll xmlns="56b6d488-65e0-4b4b-b288-3c02c993151a" xsi:nil="true"/>
  </documentManagement>
</p:properties>
</file>

<file path=customXml/itemProps1.xml><?xml version="1.0" encoding="utf-8"?>
<ds:datastoreItem xmlns:ds="http://schemas.openxmlformats.org/officeDocument/2006/customXml" ds:itemID="{4B35AB1C-9610-4310-9C7E-314A4614901C}"/>
</file>

<file path=customXml/itemProps2.xml><?xml version="1.0" encoding="utf-8"?>
<ds:datastoreItem xmlns:ds="http://schemas.openxmlformats.org/officeDocument/2006/customXml" ds:itemID="{65A935E4-A267-44C5-B21A-233BA51D05B2}"/>
</file>

<file path=customXml/itemProps3.xml><?xml version="1.0" encoding="utf-8"?>
<ds:datastoreItem xmlns:ds="http://schemas.openxmlformats.org/officeDocument/2006/customXml" ds:itemID="{1CD1C52A-9C2F-4A25-A1C3-112CEF60FE4D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111</TotalTime>
  <Words>301</Words>
  <Application>Microsoft Macintosh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Freeman</dc:creator>
  <cp:lastModifiedBy>Julie Freeman</cp:lastModifiedBy>
  <cp:revision>19</cp:revision>
  <dcterms:created xsi:type="dcterms:W3CDTF">2026-04-14T09:03:41Z</dcterms:created>
  <dcterms:modified xsi:type="dcterms:W3CDTF">2026-05-11T14:32:46Z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0x010100307DF346CC92C2429CE29A0AFF94A176</vt:lpwstr>
  </property>
</Properties>
</file>